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17"/>
  </p:notesMasterIdLst>
  <p:sldIdLst>
    <p:sldId id="256" r:id="rId3"/>
    <p:sldId id="257" r:id="rId4"/>
    <p:sldId id="258" r:id="rId5"/>
    <p:sldId id="271" r:id="rId6"/>
    <p:sldId id="273" r:id="rId7"/>
    <p:sldId id="274" r:id="rId8"/>
    <p:sldId id="270" r:id="rId9"/>
    <p:sldId id="259" r:id="rId10"/>
    <p:sldId id="260" r:id="rId11"/>
    <p:sldId id="261" r:id="rId12"/>
    <p:sldId id="262" r:id="rId13"/>
    <p:sldId id="264" r:id="rId14"/>
    <p:sldId id="265" r:id="rId15"/>
    <p:sldId id="266" r:id="rId16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8"/>
      <p:bold r:id="rId19"/>
      <p:italic r:id="rId20"/>
      <p:boldItalic r:id="rId21"/>
    </p:embeddedFont>
    <p:embeddedFont>
      <p:font typeface="Nunito Sans" pitchFamily="2" charset="77"/>
      <p:regular r:id="rId22"/>
      <p:bold r:id="rId23"/>
      <p:italic r:id="rId24"/>
      <p:boldItalic r:id="rId25"/>
    </p:embeddedFont>
    <p:embeddedFont>
      <p:font typeface="Nunito Sans ExtraBold" pitchFamily="2" charset="77"/>
      <p:bold r:id="rId26"/>
      <p:italic r:id="rId27"/>
      <p:boldItalic r:id="rId28"/>
    </p:embeddedFont>
    <p:embeddedFont>
      <p:font typeface="Nunito Sans Light" pitchFamily="2" charset="77"/>
      <p:regular r:id="rId29"/>
      <p:bold r:id="rId30"/>
      <p:italic r:id="rId31"/>
      <p:boldItalic r:id="rId32"/>
    </p:embeddedFont>
    <p:embeddedFont>
      <p:font typeface="Nunito Sans Medium" pitchFamily="2" charset="77"/>
      <p:regular r:id="rId33"/>
      <p:bold r:id="rId34"/>
      <p:italic r:id="rId35"/>
      <p:boldItalic r:id="rId36"/>
    </p:embeddedFont>
    <p:embeddedFont>
      <p:font typeface="Nunito Sans SemiBold" pitchFamily="2" charset="77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42"/>
    <p:restoredTop sz="94658"/>
  </p:normalViewPr>
  <p:slideViewPr>
    <p:cSldViewPr snapToGrid="0">
      <p:cViewPr varScale="1">
        <p:scale>
          <a:sx n="134" d="100"/>
          <a:sy n="134" d="100"/>
        </p:scale>
        <p:origin x="184" y="6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702670f3a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4702670f3a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8a90ca380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28" name="Google Shape;228;g38a90ca380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7fdc671e2f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49" name="Google Shape;249;g37fdc671e2f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726a4ea57c_2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58" name="Google Shape;258;g3726a4ea57c_2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726a4ea57c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63" name="Google Shape;263;g3726a4ea57c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726a4ea57c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76" name="Google Shape;176;g3726a4ea57c_2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7fdc671e2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87" name="Google Shape;187;g37fdc671e2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>
          <a:extLst>
            <a:ext uri="{FF2B5EF4-FFF2-40B4-BE49-F238E27FC236}">
              <a16:creationId xmlns:a16="http://schemas.microsoft.com/office/drawing/2014/main" id="{6845D68E-D566-732A-04B9-01B0A7412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7fdc671e2f_0_20:notes">
            <a:extLst>
              <a:ext uri="{FF2B5EF4-FFF2-40B4-BE49-F238E27FC236}">
                <a16:creationId xmlns:a16="http://schemas.microsoft.com/office/drawing/2014/main" id="{AE86CB58-0ED0-F9B5-2D4B-7C71377F06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87" name="Google Shape;187;g37fdc671e2f_0_20:notes">
            <a:extLst>
              <a:ext uri="{FF2B5EF4-FFF2-40B4-BE49-F238E27FC236}">
                <a16:creationId xmlns:a16="http://schemas.microsoft.com/office/drawing/2014/main" id="{BBB4BD50-B509-2350-3E4C-DB6304EBBF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4022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>
          <a:extLst>
            <a:ext uri="{FF2B5EF4-FFF2-40B4-BE49-F238E27FC236}">
              <a16:creationId xmlns:a16="http://schemas.microsoft.com/office/drawing/2014/main" id="{6547C97D-14B2-D883-420F-17F047B32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7fdc671e2f_0_20:notes">
            <a:extLst>
              <a:ext uri="{FF2B5EF4-FFF2-40B4-BE49-F238E27FC236}">
                <a16:creationId xmlns:a16="http://schemas.microsoft.com/office/drawing/2014/main" id="{A2B40DC6-53F1-472B-055D-F8901684C5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87" name="Google Shape;187;g37fdc671e2f_0_20:notes">
            <a:extLst>
              <a:ext uri="{FF2B5EF4-FFF2-40B4-BE49-F238E27FC236}">
                <a16:creationId xmlns:a16="http://schemas.microsoft.com/office/drawing/2014/main" id="{A8A8C8D2-FF52-880A-CDBC-D98F24C37C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2037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>
          <a:extLst>
            <a:ext uri="{FF2B5EF4-FFF2-40B4-BE49-F238E27FC236}">
              <a16:creationId xmlns:a16="http://schemas.microsoft.com/office/drawing/2014/main" id="{297229B2-6EAC-8CB9-BF5E-0D1958749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7fdc671e2f_0_20:notes">
            <a:extLst>
              <a:ext uri="{FF2B5EF4-FFF2-40B4-BE49-F238E27FC236}">
                <a16:creationId xmlns:a16="http://schemas.microsoft.com/office/drawing/2014/main" id="{C7347BEB-93BE-AE81-8BA9-EE1BEAA333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87" name="Google Shape;187;g37fdc671e2f_0_20:notes">
            <a:extLst>
              <a:ext uri="{FF2B5EF4-FFF2-40B4-BE49-F238E27FC236}">
                <a16:creationId xmlns:a16="http://schemas.microsoft.com/office/drawing/2014/main" id="{B8E2693D-B6A4-0340-F4C5-C231D75796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5246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7fdc671e2f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00" name="Google Shape;200;g37fdc671e2f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7fdc671e2f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09" name="Google Shape;209;g37fdc671e2f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7fdc671e2f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19" name="Google Shape;219;g37fdc671e2f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Navy">
  <p:cSld name="Title Slide">
    <p:bg>
      <p:bgPr>
        <a:solidFill>
          <a:schemeClr val="dk2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/>
          <p:nvPr/>
        </p:nvSpPr>
        <p:spPr>
          <a:xfrm>
            <a:off x="0" y="4847775"/>
            <a:ext cx="6906000" cy="29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4"/>
          <p:cNvSpPr txBox="1"/>
          <p:nvPr/>
        </p:nvSpPr>
        <p:spPr>
          <a:xfrm>
            <a:off x="317809" y="865722"/>
            <a:ext cx="84522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8" name="Google Shape;58;p14"/>
          <p:cNvSpPr txBox="1"/>
          <p:nvPr/>
        </p:nvSpPr>
        <p:spPr>
          <a:xfrm>
            <a:off x="394000" y="1358494"/>
            <a:ext cx="84522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21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94000" y="865725"/>
            <a:ext cx="7650600" cy="34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439100" y="1206150"/>
            <a:ext cx="7614300" cy="3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31050" y="4850575"/>
            <a:ext cx="1728217" cy="13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32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Aqua">
  <p:cSld name="Title Slide_1">
    <p:bg>
      <p:bgPr>
        <a:solidFill>
          <a:schemeClr val="accen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0" y="4688325"/>
            <a:ext cx="9213600" cy="45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highlight>
                <a:schemeClr val="accen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5"/>
          <p:cNvSpPr txBox="1"/>
          <p:nvPr/>
        </p:nvSpPr>
        <p:spPr>
          <a:xfrm>
            <a:off x="317809" y="865722"/>
            <a:ext cx="84522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" name="Google Shape;65;p15"/>
          <p:cNvSpPr txBox="1"/>
          <p:nvPr/>
        </p:nvSpPr>
        <p:spPr>
          <a:xfrm>
            <a:off x="394000" y="1358494"/>
            <a:ext cx="84522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21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94000" y="865725"/>
            <a:ext cx="7650600" cy="34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1"/>
          </p:nvPr>
        </p:nvSpPr>
        <p:spPr>
          <a:xfrm>
            <a:off x="439100" y="1206150"/>
            <a:ext cx="7614300" cy="3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31050" y="4850575"/>
            <a:ext cx="1728217" cy="13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32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Aqua 1">
  <p:cSld name="Title Slide_1_1">
    <p:bg>
      <p:bgPr>
        <a:solidFill>
          <a:schemeClr val="lt2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/>
          <p:nvPr/>
        </p:nvSpPr>
        <p:spPr>
          <a:xfrm>
            <a:off x="0" y="4803050"/>
            <a:ext cx="6883500" cy="34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highlight>
                <a:schemeClr val="accen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6"/>
          <p:cNvSpPr txBox="1"/>
          <p:nvPr/>
        </p:nvSpPr>
        <p:spPr>
          <a:xfrm>
            <a:off x="317809" y="865722"/>
            <a:ext cx="84522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2" name="Google Shape;72;p16"/>
          <p:cNvSpPr txBox="1"/>
          <p:nvPr/>
        </p:nvSpPr>
        <p:spPr>
          <a:xfrm>
            <a:off x="394000" y="1358494"/>
            <a:ext cx="84522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21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94000" y="865725"/>
            <a:ext cx="6582300" cy="436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1"/>
          </p:nvPr>
        </p:nvSpPr>
        <p:spPr>
          <a:xfrm>
            <a:off x="453950" y="1222894"/>
            <a:ext cx="5641200" cy="3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32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 type="obj">
  <p:cSld name="OBJEC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394852" y="273844"/>
            <a:ext cx="83301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ubTitle" idx="1"/>
          </p:nvPr>
        </p:nvSpPr>
        <p:spPr>
          <a:xfrm>
            <a:off x="515550" y="768806"/>
            <a:ext cx="8209500" cy="5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Medium"/>
              <a:buNone/>
              <a:defRPr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2"/>
          </p:nvPr>
        </p:nvSpPr>
        <p:spPr>
          <a:xfrm>
            <a:off x="515425" y="1726481"/>
            <a:ext cx="8209500" cy="29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photo and text">
  <p:cSld name="Two Row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394853" y="273844"/>
            <a:ext cx="83301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>
            <a:spLocks noGrp="1"/>
          </p:cNvSpPr>
          <p:nvPr>
            <p:ph type="pic" idx="2"/>
          </p:nvPr>
        </p:nvSpPr>
        <p:spPr>
          <a:xfrm>
            <a:off x="447625" y="998156"/>
            <a:ext cx="1771500" cy="1771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2" name="Google Shape;82;p18"/>
          <p:cNvSpPr>
            <a:spLocks noGrp="1"/>
          </p:cNvSpPr>
          <p:nvPr>
            <p:ph type="pic" idx="3"/>
          </p:nvPr>
        </p:nvSpPr>
        <p:spPr>
          <a:xfrm>
            <a:off x="3391050" y="998156"/>
            <a:ext cx="1771500" cy="1771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3" name="Google Shape;83;p18"/>
          <p:cNvSpPr>
            <a:spLocks noGrp="1"/>
          </p:cNvSpPr>
          <p:nvPr>
            <p:ph type="pic" idx="4"/>
          </p:nvPr>
        </p:nvSpPr>
        <p:spPr>
          <a:xfrm>
            <a:off x="6334475" y="998156"/>
            <a:ext cx="1771500" cy="1771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1"/>
          </p:nvPr>
        </p:nvSpPr>
        <p:spPr>
          <a:xfrm>
            <a:off x="461600" y="2922450"/>
            <a:ext cx="2361900" cy="14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5"/>
          </p:nvPr>
        </p:nvSpPr>
        <p:spPr>
          <a:xfrm>
            <a:off x="3378988" y="2922450"/>
            <a:ext cx="2361900" cy="14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6"/>
          </p:nvPr>
        </p:nvSpPr>
        <p:spPr>
          <a:xfrm>
            <a:off x="6334463" y="2922450"/>
            <a:ext cx="2361900" cy="14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ft image with subtitle and body text">
  <p:cSld name="Two Row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xfrm>
            <a:off x="394853" y="273844"/>
            <a:ext cx="83301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>
            <a:spLocks noGrp="1"/>
          </p:cNvSpPr>
          <p:nvPr>
            <p:ph type="pic" idx="2"/>
          </p:nvPr>
        </p:nvSpPr>
        <p:spPr>
          <a:xfrm>
            <a:off x="447625" y="1335338"/>
            <a:ext cx="3345000" cy="1672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1"/>
          </p:nvPr>
        </p:nvSpPr>
        <p:spPr>
          <a:xfrm>
            <a:off x="4076450" y="1335338"/>
            <a:ext cx="4460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Nunito Sans SemiBold"/>
              <a:buNone/>
              <a:defRPr sz="22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Nunito Sans SemiBold"/>
              <a:buNone/>
              <a:defRPr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Nunito Sans SemiBold"/>
              <a:buNone/>
              <a:defRPr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Nunito Sans SemiBold"/>
              <a:buNone/>
              <a:defRPr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Nunito Sans SemiBold"/>
              <a:buNone/>
              <a:defRPr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Nunito Sans SemiBold"/>
              <a:buNone/>
              <a:defRPr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Nunito Sans SemiBold"/>
              <a:buNone/>
              <a:defRPr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Nunito Sans SemiBold"/>
              <a:buNone/>
              <a:defRPr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Nunito Sans SemiBold"/>
              <a:buNone/>
              <a:defRPr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3"/>
          </p:nvPr>
        </p:nvSpPr>
        <p:spPr>
          <a:xfrm>
            <a:off x="4250275" y="1789444"/>
            <a:ext cx="4040400" cy="11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 list + image">
  <p:cSld name="Two Row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>
            <a:spLocks noGrp="1"/>
          </p:cNvSpPr>
          <p:nvPr>
            <p:ph type="title"/>
          </p:nvPr>
        </p:nvSpPr>
        <p:spPr>
          <a:xfrm>
            <a:off x="394853" y="273844"/>
            <a:ext cx="83301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0"/>
          <p:cNvSpPr>
            <a:spLocks noGrp="1"/>
          </p:cNvSpPr>
          <p:nvPr>
            <p:ph type="pic" idx="2"/>
          </p:nvPr>
        </p:nvSpPr>
        <p:spPr>
          <a:xfrm>
            <a:off x="4825775" y="1038506"/>
            <a:ext cx="3814500" cy="3241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5" name="Google Shape;95;p20"/>
          <p:cNvSpPr txBox="1">
            <a:spLocks noGrp="1"/>
          </p:cNvSpPr>
          <p:nvPr>
            <p:ph type="body" idx="1"/>
          </p:nvPr>
        </p:nvSpPr>
        <p:spPr>
          <a:xfrm>
            <a:off x="571500" y="1038506"/>
            <a:ext cx="3674700" cy="16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body" idx="3"/>
          </p:nvPr>
        </p:nvSpPr>
        <p:spPr>
          <a:xfrm>
            <a:off x="571500" y="2931338"/>
            <a:ext cx="3674700" cy="16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height image right">
  <p:cSld name="Two Row_1_1_2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>
            <a:spLocks noGrp="1"/>
          </p:cNvSpPr>
          <p:nvPr>
            <p:ph type="title"/>
          </p:nvPr>
        </p:nvSpPr>
        <p:spPr>
          <a:xfrm>
            <a:off x="394851" y="273844"/>
            <a:ext cx="4179000" cy="7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1"/>
          <p:cNvSpPr>
            <a:spLocks noGrp="1"/>
          </p:cNvSpPr>
          <p:nvPr>
            <p:ph type="pic" idx="2"/>
          </p:nvPr>
        </p:nvSpPr>
        <p:spPr>
          <a:xfrm>
            <a:off x="4885725" y="0"/>
            <a:ext cx="4524000" cy="5170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0" name="Google Shape;100;p21"/>
          <p:cNvSpPr txBox="1">
            <a:spLocks noGrp="1"/>
          </p:cNvSpPr>
          <p:nvPr>
            <p:ph type="body" idx="1"/>
          </p:nvPr>
        </p:nvSpPr>
        <p:spPr>
          <a:xfrm>
            <a:off x="571500" y="1204875"/>
            <a:ext cx="3674700" cy="16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Image Half Mist">
  <p:cSld name="Two Row_1_1_2_2">
    <p:bg>
      <p:bgPr>
        <a:solidFill>
          <a:schemeClr val="accent5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>
            <a:spLocks noGrp="1"/>
          </p:cNvSpPr>
          <p:nvPr>
            <p:ph type="title"/>
          </p:nvPr>
        </p:nvSpPr>
        <p:spPr>
          <a:xfrm>
            <a:off x="394850" y="273844"/>
            <a:ext cx="3795600" cy="7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body" idx="1"/>
          </p:nvPr>
        </p:nvSpPr>
        <p:spPr>
          <a:xfrm>
            <a:off x="394850" y="1166269"/>
            <a:ext cx="3644100" cy="15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entury Gothic"/>
              <a:buChar char="■"/>
              <a:defRPr sz="10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entury Gothic"/>
              <a:buChar char="●"/>
              <a:defRPr sz="10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entury Gothic"/>
              <a:buChar char="○"/>
              <a:defRPr sz="10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entury Gothic"/>
              <a:buChar char="■"/>
              <a:defRPr sz="10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4" name="Google Shape;104;p22"/>
          <p:cNvSpPr>
            <a:spLocks noGrp="1"/>
          </p:cNvSpPr>
          <p:nvPr>
            <p:ph type="pic" idx="2"/>
          </p:nvPr>
        </p:nvSpPr>
        <p:spPr>
          <a:xfrm>
            <a:off x="4573850" y="0"/>
            <a:ext cx="4570200" cy="5170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5" name="Google Shape;105;p22"/>
          <p:cNvSpPr/>
          <p:nvPr/>
        </p:nvSpPr>
        <p:spPr>
          <a:xfrm>
            <a:off x="103800" y="4774825"/>
            <a:ext cx="2438100" cy="274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Image Half Navy">
  <p:cSld name="Two Row_1_1_2_2_1">
    <p:bg>
      <p:bgPr>
        <a:solidFill>
          <a:schemeClr val="dk2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 txBox="1">
            <a:spLocks noGrp="1"/>
          </p:cNvSpPr>
          <p:nvPr>
            <p:ph type="title"/>
          </p:nvPr>
        </p:nvSpPr>
        <p:spPr>
          <a:xfrm>
            <a:off x="394850" y="273844"/>
            <a:ext cx="3795600" cy="7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3"/>
          <p:cNvSpPr txBox="1">
            <a:spLocks noGrp="1"/>
          </p:cNvSpPr>
          <p:nvPr>
            <p:ph type="body" idx="1"/>
          </p:nvPr>
        </p:nvSpPr>
        <p:spPr>
          <a:xfrm>
            <a:off x="394850" y="1166269"/>
            <a:ext cx="3644100" cy="15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  <a:defRPr sz="2100">
                <a:solidFill>
                  <a:schemeClr val="lt1"/>
                </a:solidFill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Char char="■"/>
              <a:defRPr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Char char="●"/>
              <a:defRPr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Char char="○"/>
              <a:defRPr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Char char="■"/>
              <a:defRPr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9" name="Google Shape;109;p23"/>
          <p:cNvSpPr>
            <a:spLocks noGrp="1"/>
          </p:cNvSpPr>
          <p:nvPr>
            <p:ph type="pic" idx="2"/>
          </p:nvPr>
        </p:nvSpPr>
        <p:spPr>
          <a:xfrm>
            <a:off x="4573850" y="0"/>
            <a:ext cx="4570200" cy="5170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0" name="Google Shape;110;p23"/>
          <p:cNvSpPr/>
          <p:nvPr/>
        </p:nvSpPr>
        <p:spPr>
          <a:xfrm>
            <a:off x="67175" y="4774700"/>
            <a:ext cx="2474700" cy="26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Image Half Aqua">
  <p:cSld name="Two Row_1_1_2_2_1_1">
    <p:bg>
      <p:bgPr>
        <a:solidFill>
          <a:schemeClr val="accent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394850" y="273844"/>
            <a:ext cx="3795600" cy="7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394850" y="1166269"/>
            <a:ext cx="3644100" cy="15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  <a:defRPr sz="2100">
                <a:solidFill>
                  <a:schemeClr val="lt1"/>
                </a:solidFill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Char char="■"/>
              <a:defRPr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Char char="●"/>
              <a:defRPr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Char char="○"/>
              <a:defRPr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Char char="■"/>
              <a:defRPr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4" name="Google Shape;114;p24"/>
          <p:cNvSpPr>
            <a:spLocks noGrp="1"/>
          </p:cNvSpPr>
          <p:nvPr>
            <p:ph type="pic" idx="2"/>
          </p:nvPr>
        </p:nvSpPr>
        <p:spPr>
          <a:xfrm>
            <a:off x="4573850" y="0"/>
            <a:ext cx="4570200" cy="5170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5" name="Google Shape;115;p24"/>
          <p:cNvSpPr/>
          <p:nvPr/>
        </p:nvSpPr>
        <p:spPr>
          <a:xfrm>
            <a:off x="0" y="4774825"/>
            <a:ext cx="2541900" cy="28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Image Half Sea Green">
  <p:cSld name="Two Row_1_1_2_2_1_1_1">
    <p:bg>
      <p:bgPr>
        <a:solidFill>
          <a:schemeClr val="accent3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>
            <a:spLocks noGrp="1"/>
          </p:cNvSpPr>
          <p:nvPr>
            <p:ph type="title"/>
          </p:nvPr>
        </p:nvSpPr>
        <p:spPr>
          <a:xfrm>
            <a:off x="394850" y="273844"/>
            <a:ext cx="3795600" cy="7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5"/>
          <p:cNvSpPr txBox="1">
            <a:spLocks noGrp="1"/>
          </p:cNvSpPr>
          <p:nvPr>
            <p:ph type="body" idx="1"/>
          </p:nvPr>
        </p:nvSpPr>
        <p:spPr>
          <a:xfrm>
            <a:off x="394850" y="1166269"/>
            <a:ext cx="3644100" cy="15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  <a:defRPr sz="2100">
                <a:solidFill>
                  <a:schemeClr val="lt1"/>
                </a:solidFill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Char char="■"/>
              <a:defRPr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Char char="●"/>
              <a:defRPr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Char char="○"/>
              <a:defRPr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Char char="■"/>
              <a:defRPr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9" name="Google Shape;119;p25"/>
          <p:cNvSpPr>
            <a:spLocks noGrp="1"/>
          </p:cNvSpPr>
          <p:nvPr>
            <p:ph type="pic" idx="2"/>
          </p:nvPr>
        </p:nvSpPr>
        <p:spPr>
          <a:xfrm>
            <a:off x="4573850" y="0"/>
            <a:ext cx="4570200" cy="5170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0" name="Google Shape;120;p25"/>
          <p:cNvSpPr/>
          <p:nvPr/>
        </p:nvSpPr>
        <p:spPr>
          <a:xfrm>
            <a:off x="122125" y="4774825"/>
            <a:ext cx="2419800" cy="26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age image with text box">
  <p:cSld name="Two Row_1_1_2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6"/>
          <p:cNvSpPr>
            <a:spLocks noGrp="1"/>
          </p:cNvSpPr>
          <p:nvPr>
            <p:ph type="pic" idx="2"/>
          </p:nvPr>
        </p:nvSpPr>
        <p:spPr>
          <a:xfrm>
            <a:off x="-35975" y="0"/>
            <a:ext cx="9445800" cy="5170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3" name="Google Shape;123;p26"/>
          <p:cNvSpPr txBox="1">
            <a:spLocks noGrp="1"/>
          </p:cNvSpPr>
          <p:nvPr>
            <p:ph type="body" idx="1"/>
          </p:nvPr>
        </p:nvSpPr>
        <p:spPr>
          <a:xfrm>
            <a:off x="5599100" y="3443981"/>
            <a:ext cx="3177300" cy="12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text boxes">
  <p:cSld name="Two Row_1_1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>
            <a:spLocks noGrp="1"/>
          </p:cNvSpPr>
          <p:nvPr>
            <p:ph type="title"/>
          </p:nvPr>
        </p:nvSpPr>
        <p:spPr>
          <a:xfrm>
            <a:off x="394853" y="273844"/>
            <a:ext cx="83301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7"/>
          <p:cNvSpPr txBox="1">
            <a:spLocks noGrp="1"/>
          </p:cNvSpPr>
          <p:nvPr>
            <p:ph type="body" idx="1"/>
          </p:nvPr>
        </p:nvSpPr>
        <p:spPr>
          <a:xfrm>
            <a:off x="590575" y="916781"/>
            <a:ext cx="3644100" cy="15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entury Gothic"/>
              <a:buChar char="■"/>
              <a:defRPr sz="10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entury Gothic"/>
              <a:buChar char="●"/>
              <a:defRPr sz="10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entury Gothic"/>
              <a:buChar char="○"/>
              <a:defRPr sz="10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entury Gothic"/>
              <a:buChar char="■"/>
              <a:defRPr sz="10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7" name="Google Shape;127;p27"/>
          <p:cNvSpPr txBox="1">
            <a:spLocks noGrp="1"/>
          </p:cNvSpPr>
          <p:nvPr>
            <p:ph type="body" idx="2"/>
          </p:nvPr>
        </p:nvSpPr>
        <p:spPr>
          <a:xfrm>
            <a:off x="590575" y="2768419"/>
            <a:ext cx="3644100" cy="15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entury Gothic"/>
              <a:buChar char="■"/>
              <a:defRPr sz="10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entury Gothic"/>
              <a:buChar char="●"/>
              <a:defRPr sz="10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entury Gothic"/>
              <a:buChar char="○"/>
              <a:defRPr sz="10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entury Gothic"/>
              <a:buChar char="■"/>
              <a:defRPr sz="10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8" name="Google Shape;128;p27"/>
          <p:cNvSpPr txBox="1">
            <a:spLocks noGrp="1"/>
          </p:cNvSpPr>
          <p:nvPr>
            <p:ph type="body" idx="3"/>
          </p:nvPr>
        </p:nvSpPr>
        <p:spPr>
          <a:xfrm>
            <a:off x="4790700" y="916688"/>
            <a:ext cx="3644100" cy="15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entury Gothic"/>
              <a:buChar char="■"/>
              <a:defRPr sz="10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entury Gothic"/>
              <a:buChar char="●"/>
              <a:defRPr sz="10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entury Gothic"/>
              <a:buChar char="○"/>
              <a:defRPr sz="10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entury Gothic"/>
              <a:buChar char="■"/>
              <a:defRPr sz="10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9" name="Google Shape;129;p27"/>
          <p:cNvSpPr txBox="1">
            <a:spLocks noGrp="1"/>
          </p:cNvSpPr>
          <p:nvPr>
            <p:ph type="body" idx="4"/>
          </p:nvPr>
        </p:nvSpPr>
        <p:spPr>
          <a:xfrm>
            <a:off x="4790700" y="2768419"/>
            <a:ext cx="3644100" cy="15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entury Gothic"/>
              <a:buChar char="■"/>
              <a:defRPr sz="10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entury Gothic"/>
              <a:buChar char="●"/>
              <a:defRPr sz="10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entury Gothic"/>
              <a:buChar char="○"/>
              <a:defRPr sz="10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entury Gothic"/>
              <a:buChar char="■"/>
              <a:defRPr sz="10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list with horizontal bottom image">
  <p:cSld name="Two Row_1_1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8"/>
          <p:cNvSpPr txBox="1">
            <a:spLocks noGrp="1"/>
          </p:cNvSpPr>
          <p:nvPr>
            <p:ph type="title"/>
          </p:nvPr>
        </p:nvSpPr>
        <p:spPr>
          <a:xfrm>
            <a:off x="394853" y="273844"/>
            <a:ext cx="83301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8"/>
          <p:cNvSpPr txBox="1">
            <a:spLocks noGrp="1"/>
          </p:cNvSpPr>
          <p:nvPr>
            <p:ph type="body" idx="1"/>
          </p:nvPr>
        </p:nvSpPr>
        <p:spPr>
          <a:xfrm>
            <a:off x="590575" y="916781"/>
            <a:ext cx="3644100" cy="34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entury Gothic"/>
              <a:buChar char="■"/>
              <a:defRPr sz="10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entury Gothic"/>
              <a:buChar char="●"/>
              <a:defRPr sz="10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entury Gothic"/>
              <a:buChar char="○"/>
              <a:defRPr sz="10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entury Gothic"/>
              <a:buChar char="■"/>
              <a:defRPr sz="10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body" idx="2"/>
          </p:nvPr>
        </p:nvSpPr>
        <p:spPr>
          <a:xfrm>
            <a:off x="4790700" y="916781"/>
            <a:ext cx="3644100" cy="34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entury Gothic"/>
              <a:buChar char="■"/>
              <a:defRPr sz="10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entury Gothic"/>
              <a:buChar char="●"/>
              <a:defRPr sz="10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entury Gothic"/>
              <a:buChar char="○"/>
              <a:defRPr sz="10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entury Gothic"/>
              <a:buChar char="■"/>
              <a:defRPr sz="10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4" name="Google Shape;134;p28"/>
          <p:cNvSpPr>
            <a:spLocks noGrp="1"/>
          </p:cNvSpPr>
          <p:nvPr>
            <p:ph type="pic" idx="3"/>
          </p:nvPr>
        </p:nvSpPr>
        <p:spPr>
          <a:xfrm>
            <a:off x="0" y="2985394"/>
            <a:ext cx="9150000" cy="21579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Aqua">
  <p:cSld name="Section Header Aqua">
    <p:bg>
      <p:bgPr>
        <a:solidFill>
          <a:schemeClr val="accen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9"/>
          <p:cNvSpPr/>
          <p:nvPr/>
        </p:nvSpPr>
        <p:spPr>
          <a:xfrm>
            <a:off x="20875" y="4218597"/>
            <a:ext cx="9144000" cy="92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9"/>
          <p:cNvSpPr txBox="1">
            <a:spLocks noGrp="1"/>
          </p:cNvSpPr>
          <p:nvPr>
            <p:ph type="title"/>
          </p:nvPr>
        </p:nvSpPr>
        <p:spPr>
          <a:xfrm>
            <a:off x="740625" y="3878175"/>
            <a:ext cx="7650600" cy="34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9"/>
          <p:cNvSpPr txBox="1">
            <a:spLocks noGrp="1"/>
          </p:cNvSpPr>
          <p:nvPr>
            <p:ph type="subTitle" idx="1"/>
          </p:nvPr>
        </p:nvSpPr>
        <p:spPr>
          <a:xfrm>
            <a:off x="785725" y="4218600"/>
            <a:ext cx="7614300" cy="3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">
  <p:cSld name="End Slide">
    <p:bg>
      <p:bgPr>
        <a:solidFill>
          <a:schemeClr val="dk2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86255" y="2354579"/>
            <a:ext cx="4971491" cy="36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Navy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/>
          <p:nvPr/>
        </p:nvSpPr>
        <p:spPr>
          <a:xfrm>
            <a:off x="0" y="4218710"/>
            <a:ext cx="9144000" cy="924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31"/>
          <p:cNvSpPr txBox="1">
            <a:spLocks noGrp="1"/>
          </p:cNvSpPr>
          <p:nvPr>
            <p:ph type="title"/>
          </p:nvPr>
        </p:nvSpPr>
        <p:spPr>
          <a:xfrm>
            <a:off x="435825" y="3878175"/>
            <a:ext cx="7650600" cy="34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1"/>
          <p:cNvSpPr txBox="1">
            <a:spLocks noGrp="1"/>
          </p:cNvSpPr>
          <p:nvPr>
            <p:ph type="subTitle" idx="1"/>
          </p:nvPr>
        </p:nvSpPr>
        <p:spPr>
          <a:xfrm>
            <a:off x="480925" y="4218600"/>
            <a:ext cx="7614300" cy="3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8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Moss">
  <p:cSld name="Section Header Moss">
    <p:bg>
      <p:bgPr>
        <a:solidFill>
          <a:schemeClr val="accent2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/>
          <p:nvPr/>
        </p:nvSpPr>
        <p:spPr>
          <a:xfrm>
            <a:off x="0" y="4218710"/>
            <a:ext cx="9144000" cy="924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32"/>
          <p:cNvSpPr txBox="1">
            <a:spLocks noGrp="1"/>
          </p:cNvSpPr>
          <p:nvPr>
            <p:ph type="title"/>
          </p:nvPr>
        </p:nvSpPr>
        <p:spPr>
          <a:xfrm>
            <a:off x="435825" y="3878175"/>
            <a:ext cx="7650600" cy="34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2"/>
          <p:cNvSpPr txBox="1">
            <a:spLocks noGrp="1"/>
          </p:cNvSpPr>
          <p:nvPr>
            <p:ph type="subTitle" idx="1"/>
          </p:nvPr>
        </p:nvSpPr>
        <p:spPr>
          <a:xfrm>
            <a:off x="480925" y="4218600"/>
            <a:ext cx="7614300" cy="3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Sea Green">
  <p:cSld name="Section Header Sea Green">
    <p:bg>
      <p:bgPr>
        <a:solidFill>
          <a:schemeClr val="accent3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/>
          <p:nvPr/>
        </p:nvSpPr>
        <p:spPr>
          <a:xfrm>
            <a:off x="0" y="4218710"/>
            <a:ext cx="9144000" cy="924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33"/>
          <p:cNvSpPr txBox="1">
            <a:spLocks noGrp="1"/>
          </p:cNvSpPr>
          <p:nvPr>
            <p:ph type="title"/>
          </p:nvPr>
        </p:nvSpPr>
        <p:spPr>
          <a:xfrm>
            <a:off x="435825" y="3878175"/>
            <a:ext cx="7650600" cy="34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3"/>
          <p:cNvSpPr txBox="1">
            <a:spLocks noGrp="1"/>
          </p:cNvSpPr>
          <p:nvPr>
            <p:ph type="subTitle" idx="1"/>
          </p:nvPr>
        </p:nvSpPr>
        <p:spPr>
          <a:xfrm>
            <a:off x="480925" y="4218600"/>
            <a:ext cx="7614300" cy="3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Gold">
  <p:cSld name="Section Header Gold">
    <p:bg>
      <p:bgPr>
        <a:solidFill>
          <a:schemeClr val="lt2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5"/>
          <p:cNvSpPr/>
          <p:nvPr/>
        </p:nvSpPr>
        <p:spPr>
          <a:xfrm>
            <a:off x="0" y="4218710"/>
            <a:ext cx="9144000" cy="92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35"/>
          <p:cNvSpPr txBox="1">
            <a:spLocks noGrp="1"/>
          </p:cNvSpPr>
          <p:nvPr>
            <p:ph type="title"/>
          </p:nvPr>
        </p:nvSpPr>
        <p:spPr>
          <a:xfrm>
            <a:off x="466350" y="3878175"/>
            <a:ext cx="7650600" cy="34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35"/>
          <p:cNvSpPr txBox="1">
            <a:spLocks noGrp="1"/>
          </p:cNvSpPr>
          <p:nvPr>
            <p:ph type="subTitle" idx="1"/>
          </p:nvPr>
        </p:nvSpPr>
        <p:spPr>
          <a:xfrm>
            <a:off x="511450" y="4218600"/>
            <a:ext cx="7614300" cy="3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94852" y="324449"/>
            <a:ext cx="83346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unito Sans ExtraBold"/>
              <a:buNone/>
              <a:defRPr sz="2800" i="0" u="none" strike="noStrike" cap="none">
                <a:solidFill>
                  <a:schemeClr val="dk2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 sz="18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 sz="18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 sz="18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 sz="18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 sz="18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 sz="18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 sz="18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 sz="18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pic>
        <p:nvPicPr>
          <p:cNvPr id="52" name="Google Shape;52;p13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7222847" y="4837012"/>
            <a:ext cx="1753724" cy="131494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 txBox="1"/>
          <p:nvPr/>
        </p:nvSpPr>
        <p:spPr>
          <a:xfrm>
            <a:off x="94075" y="4833450"/>
            <a:ext cx="44202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ECE</a:t>
            </a:r>
            <a:endParaRPr sz="900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1"/>
          </p:nvPr>
        </p:nvSpPr>
        <p:spPr>
          <a:xfrm>
            <a:off x="394975" y="1851450"/>
            <a:ext cx="8334600" cy="24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Sans Light"/>
              <a:buChar char="●"/>
              <a:defRPr sz="180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 Light"/>
              <a:buChar char="○"/>
              <a:defRPr sz="1600"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Light"/>
              <a:buChar char="■"/>
              <a:defRPr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Sans Light"/>
              <a:buChar char="●"/>
              <a:defRPr sz="1200"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Sans Light"/>
              <a:buChar char="○"/>
              <a:defRPr sz="1200"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 Sans Light"/>
              <a:buChar char="■"/>
              <a:defRPr sz="1200">
                <a:solidFill>
                  <a:schemeClr val="dk2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 Sans Light"/>
              <a:buChar char="●"/>
              <a:defRPr sz="1200">
                <a:solidFill>
                  <a:schemeClr val="dk2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 Sans Light"/>
              <a:buChar char="○"/>
              <a:defRPr sz="1200">
                <a:solidFill>
                  <a:schemeClr val="dk2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 Sans Light"/>
              <a:buChar char="■"/>
              <a:defRPr sz="1200">
                <a:solidFill>
                  <a:schemeClr val="dk2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80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6"/>
          <p:cNvSpPr txBox="1"/>
          <p:nvPr/>
        </p:nvSpPr>
        <p:spPr>
          <a:xfrm>
            <a:off x="394000" y="177838"/>
            <a:ext cx="20955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MM/DD/YY</a:t>
            </a:r>
            <a:endParaRPr sz="11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7" name="Google Shape;167;p36"/>
          <p:cNvSpPr txBox="1">
            <a:spLocks noGrp="1"/>
          </p:cNvSpPr>
          <p:nvPr>
            <p:ph type="title"/>
          </p:nvPr>
        </p:nvSpPr>
        <p:spPr>
          <a:xfrm>
            <a:off x="394000" y="865725"/>
            <a:ext cx="7650600" cy="34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Undergraduate Research Seminar Series</a:t>
            </a:r>
            <a:endParaRPr sz="2800"/>
          </a:p>
        </p:txBody>
      </p:sp>
      <p:sp>
        <p:nvSpPr>
          <p:cNvPr id="168" name="Google Shape;168;p36"/>
          <p:cNvSpPr txBox="1">
            <a:spLocks noGrp="1"/>
          </p:cNvSpPr>
          <p:nvPr>
            <p:ph type="subTitle" idx="4294967295"/>
          </p:nvPr>
        </p:nvSpPr>
        <p:spPr>
          <a:xfrm>
            <a:off x="467250" y="2201981"/>
            <a:ext cx="8209500" cy="5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Orchestrating Physics for Unconventional Computing [OPUS] Lab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169" name="Google Shape;169;p36"/>
          <p:cNvSpPr txBox="1">
            <a:spLocks noGrp="1"/>
          </p:cNvSpPr>
          <p:nvPr>
            <p:ph type="subTitle" idx="4294967295"/>
          </p:nvPr>
        </p:nvSpPr>
        <p:spPr>
          <a:xfrm>
            <a:off x="467250" y="2917031"/>
            <a:ext cx="8209500" cy="5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[ Kerem Camsari] 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70" name="Google Shape;1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6480" y="23380"/>
            <a:ext cx="637526" cy="63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9650" y="4156227"/>
            <a:ext cx="637525" cy="63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3649" y="4246755"/>
            <a:ext cx="637527" cy="439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1"/>
          <p:cNvSpPr txBox="1">
            <a:spLocks noGrp="1"/>
          </p:cNvSpPr>
          <p:nvPr>
            <p:ph type="title"/>
          </p:nvPr>
        </p:nvSpPr>
        <p:spPr>
          <a:xfrm>
            <a:off x="394852" y="273844"/>
            <a:ext cx="8330100" cy="349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Constitutes Success? </a:t>
            </a:r>
            <a:endParaRPr dirty="0"/>
          </a:p>
        </p:txBody>
      </p:sp>
      <p:sp>
        <p:nvSpPr>
          <p:cNvPr id="222" name="Google Shape;222;p41"/>
          <p:cNvSpPr txBox="1">
            <a:spLocks noGrp="1"/>
          </p:cNvSpPr>
          <p:nvPr>
            <p:ph type="body" idx="2"/>
          </p:nvPr>
        </p:nvSpPr>
        <p:spPr>
          <a:xfrm>
            <a:off x="229675" y="796689"/>
            <a:ext cx="9209600" cy="36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Concretely helping an ongoing research project:</a:t>
            </a:r>
          </a:p>
          <a:p>
            <a:pPr lvl="2" indent="-342900">
              <a:lnSpc>
                <a:spcPct val="200000"/>
              </a:lnSpc>
              <a:buSzPts val="1800"/>
              <a:buChar char="●"/>
            </a:pPr>
            <a:r>
              <a:rPr lang="en-US" dirty="0"/>
              <a:t>One student analyzed the quality of random number generated by a stochastic </a:t>
            </a:r>
            <a:br>
              <a:rPr lang="en-US" dirty="0"/>
            </a:br>
            <a:r>
              <a:rPr lang="en-US" dirty="0"/>
              <a:t>nanodevice, critically useful.</a:t>
            </a:r>
          </a:p>
          <a:p>
            <a:pPr lvl="2" indent="-342900">
              <a:lnSpc>
                <a:spcPct val="200000"/>
              </a:lnSpc>
              <a:buSzPts val="1800"/>
              <a:buChar char="●"/>
            </a:pPr>
            <a:r>
              <a:rPr lang="en-US" dirty="0"/>
              <a:t>One student helped with experiments with nanodevices in the lab.</a:t>
            </a:r>
          </a:p>
          <a:p>
            <a:pPr lvl="2" indent="-342900">
              <a:lnSpc>
                <a:spcPct val="200000"/>
              </a:lnSpc>
              <a:buSzPts val="1800"/>
              <a:buChar char="●"/>
            </a:pPr>
            <a:r>
              <a:rPr lang="en-US" dirty="0"/>
              <a:t>One student implemented, analyzed a chaotic billiard ball system for optimization</a:t>
            </a:r>
          </a:p>
          <a:p>
            <a:pPr lvl="2" indent="-342900">
              <a:lnSpc>
                <a:spcPct val="200000"/>
              </a:lnSpc>
              <a:buSzPts val="1800"/>
              <a:buChar char="●"/>
            </a:pPr>
            <a:r>
              <a:rPr lang="en-US" dirty="0"/>
              <a:t> One student implemented hypergraph coloring on their own 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Learn the rules of the game: what constitutes new knowledge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How to create new knowledge – very different from classroom </a:t>
            </a:r>
            <a:r>
              <a:rPr lang="en-US" dirty="0" err="1"/>
              <a:t>xp</a:t>
            </a:r>
            <a:endParaRPr lang="en-US" dirty="0"/>
          </a:p>
        </p:txBody>
      </p:sp>
      <p:pic>
        <p:nvPicPr>
          <p:cNvPr id="223" name="Google Shape;22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9650" y="4156227"/>
            <a:ext cx="637525" cy="63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3649" y="4246755"/>
            <a:ext cx="637527" cy="439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6480" y="23380"/>
            <a:ext cx="637526" cy="63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2"/>
          <p:cNvSpPr txBox="1">
            <a:spLocks noGrp="1"/>
          </p:cNvSpPr>
          <p:nvPr>
            <p:ph type="title"/>
          </p:nvPr>
        </p:nvSpPr>
        <p:spPr>
          <a:xfrm>
            <a:off x="394852" y="273844"/>
            <a:ext cx="8330100" cy="349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Positions</a:t>
            </a:r>
            <a:endParaRPr/>
          </a:p>
        </p:txBody>
      </p:sp>
      <p:sp>
        <p:nvSpPr>
          <p:cNvPr id="231" name="Google Shape;231;p42"/>
          <p:cNvSpPr txBox="1">
            <a:spLocks noGrp="1"/>
          </p:cNvSpPr>
          <p:nvPr>
            <p:ph type="body" idx="2"/>
          </p:nvPr>
        </p:nvSpPr>
        <p:spPr>
          <a:xfrm>
            <a:off x="515425" y="950150"/>
            <a:ext cx="3370200" cy="36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are always looking for bright, passionate and persistent undergraduates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biggest expectation is </a:t>
            </a:r>
            <a:r>
              <a:rPr lang="en" i="1" dirty="0"/>
              <a:t>desire to learn and do something</a:t>
            </a:r>
            <a:r>
              <a:rPr lang="en" dirty="0"/>
              <a:t> </a:t>
            </a:r>
          </a:p>
        </p:txBody>
      </p:sp>
      <p:pic>
        <p:nvPicPr>
          <p:cNvPr id="232" name="Google Shape;2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9650" y="4156227"/>
            <a:ext cx="637525" cy="63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3649" y="4246755"/>
            <a:ext cx="637527" cy="439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6480" y="23380"/>
            <a:ext cx="637526" cy="63752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2"/>
          <p:cNvSpPr txBox="1"/>
          <p:nvPr/>
        </p:nvSpPr>
        <p:spPr>
          <a:xfrm>
            <a:off x="4399025" y="950150"/>
            <a:ext cx="3598200" cy="40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Nunito Sans Light"/>
                <a:ea typeface="Nunito Sans Light"/>
                <a:cs typeface="Nunito Sans Light"/>
                <a:sym typeface="Nunito Sans Light"/>
              </a:rPr>
              <a:t>Selection process is relatively disorganized. We give students an easy exercise: an immediate test on whether they really want it. Those who keep coming back end up being “residents” featured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Nunito Sans Light"/>
                <a:ea typeface="Nunito Sans Light"/>
                <a:cs typeface="Nunito Sans Light"/>
                <a:sym typeface="Nunito Sans Light"/>
              </a:rPr>
              <a:t>On our website.</a:t>
            </a:r>
            <a:endParaRPr lang="en" sz="1800" dirty="0"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>
            <a:spLocks noGrp="1"/>
          </p:cNvSpPr>
          <p:nvPr>
            <p:ph type="title"/>
          </p:nvPr>
        </p:nvSpPr>
        <p:spPr>
          <a:xfrm>
            <a:off x="394852" y="273844"/>
            <a:ext cx="8330100" cy="349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Resident Alumni </a:t>
            </a:r>
            <a:endParaRPr dirty="0"/>
          </a:p>
        </p:txBody>
      </p:sp>
      <p:pic>
        <p:nvPicPr>
          <p:cNvPr id="253" name="Google Shape;25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9650" y="4156227"/>
            <a:ext cx="637525" cy="63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3649" y="4246755"/>
            <a:ext cx="637527" cy="439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6480" y="23380"/>
            <a:ext cx="637526" cy="63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8FD0DF-6836-DE7D-31DD-1AA81896A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852" y="874108"/>
            <a:ext cx="3685367" cy="15730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963661-30EC-221C-90C5-4F8C3450F3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0219" y="988382"/>
            <a:ext cx="3685368" cy="14821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E85098-68EE-A806-3F2D-11C7E91565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852" y="2470487"/>
            <a:ext cx="2875674" cy="1685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8CDCA5-0E26-54A0-A6D5-5F3B34EFAC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6953" y="2467495"/>
            <a:ext cx="1666532" cy="17453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575751-7F72-907D-C020-927DE41A4C1D}"/>
              </a:ext>
            </a:extLst>
          </p:cNvPr>
          <p:cNvSpPr txBox="1"/>
          <p:nvPr/>
        </p:nvSpPr>
        <p:spPr>
          <a:xfrm>
            <a:off x="698776" y="4233114"/>
            <a:ext cx="51435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latin typeface="Nunito Sans" pitchFamily="2" charset="77"/>
              </a:rPr>
              <a:t>This is on</a:t>
            </a:r>
            <a:r>
              <a:rPr lang="en-US" dirty="0" err="1">
                <a:latin typeface="Nunito Sans" pitchFamily="2" charset="77"/>
              </a:rPr>
              <a:t>ly</a:t>
            </a:r>
            <a:r>
              <a:rPr lang="en" dirty="0">
                <a:latin typeface="Nunito Sans" pitchFamily="2" charset="77"/>
              </a:rPr>
              <a:t> our “resident” alumni – the true number of U</a:t>
            </a:r>
            <a:r>
              <a:rPr lang="en-US" dirty="0">
                <a:latin typeface="Nunito Sans" pitchFamily="2" charset="77"/>
              </a:rPr>
              <a:t>G</a:t>
            </a:r>
            <a:r>
              <a:rPr lang="en" dirty="0">
                <a:latin typeface="Nunito Sans" pitchFamily="2" charset="77"/>
              </a:rPr>
              <a:t>s we have interacted over the years is about an order of magnitude larger … </a:t>
            </a:r>
            <a:endParaRPr lang="en-US" dirty="0">
              <a:latin typeface="Nunito Sans" pitchFamily="2" charset="7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5"/>
          <p:cNvSpPr txBox="1">
            <a:spLocks noGrp="1"/>
          </p:cNvSpPr>
          <p:nvPr>
            <p:ph type="title"/>
          </p:nvPr>
        </p:nvSpPr>
        <p:spPr>
          <a:xfrm>
            <a:off x="3004800" y="2401500"/>
            <a:ext cx="3134400" cy="34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 &amp; A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7"/>
          <p:cNvSpPr txBox="1">
            <a:spLocks noGrp="1"/>
          </p:cNvSpPr>
          <p:nvPr>
            <p:ph type="title"/>
          </p:nvPr>
        </p:nvSpPr>
        <p:spPr>
          <a:xfrm>
            <a:off x="394852" y="273844"/>
            <a:ext cx="8330100" cy="349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Overview</a:t>
            </a:r>
            <a:endParaRPr/>
          </a:p>
        </p:txBody>
      </p:sp>
      <p:sp>
        <p:nvSpPr>
          <p:cNvPr id="179" name="Google Shape;179;p37"/>
          <p:cNvSpPr txBox="1">
            <a:spLocks noGrp="1"/>
          </p:cNvSpPr>
          <p:nvPr>
            <p:ph type="subTitle" idx="1"/>
          </p:nvPr>
        </p:nvSpPr>
        <p:spPr>
          <a:xfrm>
            <a:off x="210198" y="785600"/>
            <a:ext cx="8209500" cy="5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Physics – Architecture – Algorithms for AI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H</a:t>
            </a:r>
            <a:r>
              <a:rPr lang="en" i="1" dirty="0"/>
              <a:t>ighly interdisciplinary lab  </a:t>
            </a:r>
            <a:endParaRPr i="1" dirty="0"/>
          </a:p>
        </p:txBody>
      </p:sp>
      <p:sp>
        <p:nvSpPr>
          <p:cNvPr id="180" name="Google Shape;180;p37"/>
          <p:cNvSpPr txBox="1">
            <a:spLocks noGrp="1"/>
          </p:cNvSpPr>
          <p:nvPr>
            <p:ph type="body" idx="2"/>
          </p:nvPr>
        </p:nvSpPr>
        <p:spPr>
          <a:xfrm>
            <a:off x="210198" y="1395901"/>
            <a:ext cx="7903451" cy="32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Ellison Hall, Harold Frank Hall</a:t>
            </a:r>
            <a:endParaRPr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15 graduate researchers</a:t>
            </a:r>
          </a:p>
          <a:p>
            <a:pPr lvl="1" indent="-342900">
              <a:lnSpc>
                <a:spcPct val="200000"/>
              </a:lnSpc>
              <a:buSzPts val="1800"/>
              <a:buChar char="●"/>
            </a:pPr>
            <a:r>
              <a:rPr lang="en" dirty="0"/>
              <a:t>2 Postdocs</a:t>
            </a:r>
          </a:p>
          <a:p>
            <a:pPr lvl="1" indent="-342900">
              <a:lnSpc>
                <a:spcPct val="200000"/>
              </a:lnSpc>
              <a:buSzPts val="1800"/>
              <a:buChar char="●"/>
            </a:pPr>
            <a:r>
              <a:rPr lang="en" dirty="0"/>
              <a:t>12 PhDs </a:t>
            </a:r>
          </a:p>
          <a:p>
            <a:pPr lvl="1" indent="-342900">
              <a:lnSpc>
                <a:spcPct val="200000"/>
              </a:lnSpc>
              <a:buSzPts val="1800"/>
              <a:buChar char="●"/>
            </a:pPr>
            <a:r>
              <a:rPr lang="en" dirty="0"/>
              <a:t>1 Master’s </a:t>
            </a:r>
          </a:p>
          <a:p>
            <a:pPr lvl="1" indent="-342900">
              <a:lnSpc>
                <a:spcPct val="200000"/>
              </a:lnSpc>
              <a:buSzPts val="1800"/>
              <a:buChar char="●"/>
            </a:pPr>
            <a:r>
              <a:rPr lang="en" dirty="0"/>
              <a:t>2 </a:t>
            </a:r>
            <a:r>
              <a:rPr lang="en" i="1" dirty="0"/>
              <a:t>Resident</a:t>
            </a:r>
            <a:r>
              <a:rPr lang="en" dirty="0"/>
              <a:t> undergraduates</a:t>
            </a:r>
          </a:p>
          <a:p>
            <a:pPr lvl="1" indent="-342900">
              <a:lnSpc>
                <a:spcPct val="200000"/>
              </a:lnSpc>
              <a:buSzPts val="1800"/>
              <a:buChar char="●"/>
            </a:pPr>
            <a:r>
              <a:rPr lang="en" dirty="0"/>
              <a:t> Multiple visiting international researchers year around</a:t>
            </a:r>
            <a:endParaRPr dirty="0"/>
          </a:p>
        </p:txBody>
      </p:sp>
      <p:pic>
        <p:nvPicPr>
          <p:cNvPr id="182" name="Google Shape;1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9650" y="4156227"/>
            <a:ext cx="637525" cy="63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3649" y="4246755"/>
            <a:ext cx="637527" cy="439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6480" y="23380"/>
            <a:ext cx="637526" cy="63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8CBF7CF-C403-47AC-9DD6-15517B53B37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46067"/>
          <a:stretch>
            <a:fillRect/>
          </a:stretch>
        </p:blipFill>
        <p:spPr>
          <a:xfrm>
            <a:off x="5052423" y="1057275"/>
            <a:ext cx="3881379" cy="287528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8"/>
          <p:cNvSpPr txBox="1">
            <a:spLocks noGrp="1"/>
          </p:cNvSpPr>
          <p:nvPr>
            <p:ph type="title"/>
          </p:nvPr>
        </p:nvSpPr>
        <p:spPr>
          <a:xfrm>
            <a:off x="394852" y="273844"/>
            <a:ext cx="8330100" cy="349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Recent Works: Quantum vs Probabilistic Comp.</a:t>
            </a:r>
            <a:endParaRPr dirty="0"/>
          </a:p>
        </p:txBody>
      </p:sp>
      <p:pic>
        <p:nvPicPr>
          <p:cNvPr id="192" name="Google Shape;1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9650" y="4156227"/>
            <a:ext cx="637525" cy="63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3649" y="4246755"/>
            <a:ext cx="637527" cy="439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6480" y="23380"/>
            <a:ext cx="637526" cy="63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C07892-A704-F94A-1059-C6EB016E5C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352" y="1047854"/>
            <a:ext cx="6966824" cy="34188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>
          <a:extLst>
            <a:ext uri="{FF2B5EF4-FFF2-40B4-BE49-F238E27FC236}">
              <a16:creationId xmlns:a16="http://schemas.microsoft.com/office/drawing/2014/main" id="{78772B16-9B97-2126-139F-83C9F9075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8">
            <a:extLst>
              <a:ext uri="{FF2B5EF4-FFF2-40B4-BE49-F238E27FC236}">
                <a16:creationId xmlns:a16="http://schemas.microsoft.com/office/drawing/2014/main" id="{1CCFFC94-D66F-3573-4885-3B1FE5A37A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4852" y="273844"/>
            <a:ext cx="8330100" cy="349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Recent Works:  AI for probabilistic computing</a:t>
            </a:r>
            <a:endParaRPr dirty="0"/>
          </a:p>
        </p:txBody>
      </p:sp>
      <p:pic>
        <p:nvPicPr>
          <p:cNvPr id="192" name="Google Shape;192;p38">
            <a:extLst>
              <a:ext uri="{FF2B5EF4-FFF2-40B4-BE49-F238E27FC236}">
                <a16:creationId xmlns:a16="http://schemas.microsoft.com/office/drawing/2014/main" id="{C978A094-C9F4-F7BD-2E09-B295517888F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9650" y="4156227"/>
            <a:ext cx="637525" cy="63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8">
            <a:extLst>
              <a:ext uri="{FF2B5EF4-FFF2-40B4-BE49-F238E27FC236}">
                <a16:creationId xmlns:a16="http://schemas.microsoft.com/office/drawing/2014/main" id="{74A4FE97-BC43-B37D-5935-1F02E0EACA5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3649" y="4246755"/>
            <a:ext cx="637527" cy="439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8">
            <a:extLst>
              <a:ext uri="{FF2B5EF4-FFF2-40B4-BE49-F238E27FC236}">
                <a16:creationId xmlns:a16="http://schemas.microsoft.com/office/drawing/2014/main" id="{3ADCE1F2-A764-9E11-06CF-859BB78F649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6480" y="23380"/>
            <a:ext cx="637526" cy="63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8815C9-BDC1-B508-9999-DE635033FC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451" y="733124"/>
            <a:ext cx="6717104" cy="17658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565BE0-70F2-289B-CBCC-2AA1AAB2B1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824" y="2571750"/>
            <a:ext cx="4858076" cy="21148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2661BE-C131-C162-1796-CC1E34313F6A}"/>
              </a:ext>
            </a:extLst>
          </p:cNvPr>
          <p:cNvSpPr/>
          <p:nvPr/>
        </p:nvSpPr>
        <p:spPr>
          <a:xfrm>
            <a:off x="5250900" y="2571750"/>
            <a:ext cx="1283250" cy="27622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Google Shape;189;p38">
            <a:extLst>
              <a:ext uri="{FF2B5EF4-FFF2-40B4-BE49-F238E27FC236}">
                <a16:creationId xmlns:a16="http://schemas.microsoft.com/office/drawing/2014/main" id="{91E79C01-F358-2A42-BE45-F10375B71A18}"/>
              </a:ext>
            </a:extLst>
          </p:cNvPr>
          <p:cNvSpPr txBox="1">
            <a:spLocks/>
          </p:cNvSpPr>
          <p:nvPr/>
        </p:nvSpPr>
        <p:spPr>
          <a:xfrm>
            <a:off x="3671452" y="1530004"/>
            <a:ext cx="2348348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 Sans ExtraBold"/>
              <a:buNone/>
              <a:defRPr sz="2800" b="0" i="0" u="none" strike="noStrike" cap="none">
                <a:solidFill>
                  <a:schemeClr val="dk2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 Sans"/>
              <a:buNone/>
              <a:defRPr sz="1800" b="0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 Sans"/>
              <a:buNone/>
              <a:defRPr sz="1800" b="0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 Sans"/>
              <a:buNone/>
              <a:defRPr sz="1800" b="0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 Sans"/>
              <a:buNone/>
              <a:defRPr sz="1800" b="0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 Sans"/>
              <a:buNone/>
              <a:defRPr sz="1800" b="0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 Sans"/>
              <a:buNone/>
              <a:defRPr sz="1800" b="0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 Sans"/>
              <a:buNone/>
              <a:defRPr sz="1800" b="0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 Sans"/>
              <a:buNone/>
              <a:defRPr sz="1800" b="0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845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>
          <a:extLst>
            <a:ext uri="{FF2B5EF4-FFF2-40B4-BE49-F238E27FC236}">
              <a16:creationId xmlns:a16="http://schemas.microsoft.com/office/drawing/2014/main" id="{1D4846D7-458B-5AF9-07A3-074DFA88F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8">
            <a:extLst>
              <a:ext uri="{FF2B5EF4-FFF2-40B4-BE49-F238E27FC236}">
                <a16:creationId xmlns:a16="http://schemas.microsoft.com/office/drawing/2014/main" id="{31F8ADE1-73F7-9593-CBC1-E879767598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4852" y="273844"/>
            <a:ext cx="8330100" cy="349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Recent Works:  Nanodevices for energy-efficiency</a:t>
            </a:r>
            <a:endParaRPr dirty="0"/>
          </a:p>
        </p:txBody>
      </p:sp>
      <p:pic>
        <p:nvPicPr>
          <p:cNvPr id="192" name="Google Shape;192;p38">
            <a:extLst>
              <a:ext uri="{FF2B5EF4-FFF2-40B4-BE49-F238E27FC236}">
                <a16:creationId xmlns:a16="http://schemas.microsoft.com/office/drawing/2014/main" id="{A897C2AF-E584-7E3B-04E9-057AAD91E4D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9650" y="4156227"/>
            <a:ext cx="637525" cy="63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8">
            <a:extLst>
              <a:ext uri="{FF2B5EF4-FFF2-40B4-BE49-F238E27FC236}">
                <a16:creationId xmlns:a16="http://schemas.microsoft.com/office/drawing/2014/main" id="{2BF82A4B-746B-9336-0E8C-A2EC0BBE691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3649" y="4246755"/>
            <a:ext cx="637527" cy="439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8">
            <a:extLst>
              <a:ext uri="{FF2B5EF4-FFF2-40B4-BE49-F238E27FC236}">
                <a16:creationId xmlns:a16="http://schemas.microsoft.com/office/drawing/2014/main" id="{43DB3D77-9296-710A-2855-8DF30B2EC4D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6480" y="23380"/>
            <a:ext cx="637526" cy="63752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C1CA4B-4278-310D-1150-E00B95192406}"/>
              </a:ext>
            </a:extLst>
          </p:cNvPr>
          <p:cNvSpPr/>
          <p:nvPr/>
        </p:nvSpPr>
        <p:spPr>
          <a:xfrm>
            <a:off x="5250900" y="2571750"/>
            <a:ext cx="1283250" cy="27622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0C2EC3-8C42-F698-DFA3-A7331AA453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249" y="1213750"/>
            <a:ext cx="7772400" cy="294247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4635E4D-7CA8-94C1-650F-57C395697615}"/>
              </a:ext>
            </a:extLst>
          </p:cNvPr>
          <p:cNvCxnSpPr>
            <a:cxnSpLocks/>
          </p:cNvCxnSpPr>
          <p:nvPr/>
        </p:nvCxnSpPr>
        <p:spPr>
          <a:xfrm flipH="1">
            <a:off x="5250900" y="2640806"/>
            <a:ext cx="238125" cy="13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A80A92-D6D3-33B9-D152-7714476D6619}"/>
              </a:ext>
            </a:extLst>
          </p:cNvPr>
          <p:cNvCxnSpPr>
            <a:cxnSpLocks/>
          </p:cNvCxnSpPr>
          <p:nvPr/>
        </p:nvCxnSpPr>
        <p:spPr>
          <a:xfrm flipH="1">
            <a:off x="3552338" y="2615932"/>
            <a:ext cx="238125" cy="13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B54CEA6-2048-B8CA-9297-05E191B4D636}"/>
              </a:ext>
            </a:extLst>
          </p:cNvPr>
          <p:cNvSpPr txBox="1"/>
          <p:nvPr/>
        </p:nvSpPr>
        <p:spPr>
          <a:xfrm>
            <a:off x="3821831" y="2362517"/>
            <a:ext cx="24913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Undergraduate Researchers </a:t>
            </a:r>
          </a:p>
        </p:txBody>
      </p:sp>
    </p:spTree>
    <p:extLst>
      <p:ext uri="{BB962C8B-B14F-4D97-AF65-F5344CB8AC3E}">
        <p14:creationId xmlns:p14="http://schemas.microsoft.com/office/powerpoint/2010/main" val="1314622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>
          <a:extLst>
            <a:ext uri="{FF2B5EF4-FFF2-40B4-BE49-F238E27FC236}">
              <a16:creationId xmlns:a16="http://schemas.microsoft.com/office/drawing/2014/main" id="{14CB2F11-D8D5-6D96-874A-D3230E20E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E897E7-622D-4859-0A1A-CD38FCF19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52" y="1268497"/>
            <a:ext cx="7772400" cy="2887730"/>
          </a:xfrm>
          <a:prstGeom prst="rect">
            <a:avLst/>
          </a:prstGeom>
        </p:spPr>
      </p:pic>
      <p:sp>
        <p:nvSpPr>
          <p:cNvPr id="189" name="Google Shape;189;p38">
            <a:extLst>
              <a:ext uri="{FF2B5EF4-FFF2-40B4-BE49-F238E27FC236}">
                <a16:creationId xmlns:a16="http://schemas.microsoft.com/office/drawing/2014/main" id="{F77AB72C-0CBD-8A3C-8FA5-22E34AEB52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4852" y="273844"/>
            <a:ext cx="8330100" cy="349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Recent Works:  Combinatorial optimization with dedicated probabilistic computers</a:t>
            </a:r>
            <a:endParaRPr dirty="0"/>
          </a:p>
        </p:txBody>
      </p:sp>
      <p:pic>
        <p:nvPicPr>
          <p:cNvPr id="192" name="Google Shape;192;p38">
            <a:extLst>
              <a:ext uri="{FF2B5EF4-FFF2-40B4-BE49-F238E27FC236}">
                <a16:creationId xmlns:a16="http://schemas.microsoft.com/office/drawing/2014/main" id="{E2CF868E-DB97-7C4C-2A4C-53E63B880EA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9650" y="4156227"/>
            <a:ext cx="637525" cy="63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8">
            <a:extLst>
              <a:ext uri="{FF2B5EF4-FFF2-40B4-BE49-F238E27FC236}">
                <a16:creationId xmlns:a16="http://schemas.microsoft.com/office/drawing/2014/main" id="{1FA56AA8-1E8B-D0AA-0009-6A372588CF3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3649" y="4246755"/>
            <a:ext cx="637527" cy="439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8">
            <a:extLst>
              <a:ext uri="{FF2B5EF4-FFF2-40B4-BE49-F238E27FC236}">
                <a16:creationId xmlns:a16="http://schemas.microsoft.com/office/drawing/2014/main" id="{7C9B0B33-1DE7-0B53-D997-D5A2E822BDF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06480" y="23380"/>
            <a:ext cx="637526" cy="63752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ADB028-A5E8-C443-9879-1529BBDB8175}"/>
              </a:ext>
            </a:extLst>
          </p:cNvPr>
          <p:cNvSpPr/>
          <p:nvPr/>
        </p:nvSpPr>
        <p:spPr>
          <a:xfrm>
            <a:off x="5250900" y="2571750"/>
            <a:ext cx="1283250" cy="27622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5D21583-91DD-8007-4BCE-1794BB69AA02}"/>
              </a:ext>
            </a:extLst>
          </p:cNvPr>
          <p:cNvCxnSpPr>
            <a:cxnSpLocks/>
          </p:cNvCxnSpPr>
          <p:nvPr/>
        </p:nvCxnSpPr>
        <p:spPr>
          <a:xfrm flipH="1">
            <a:off x="2465689" y="2847975"/>
            <a:ext cx="238125" cy="13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21C6DE8-B814-B9A3-9197-BE0F80403EF5}"/>
              </a:ext>
            </a:extLst>
          </p:cNvPr>
          <p:cNvSpPr txBox="1"/>
          <p:nvPr/>
        </p:nvSpPr>
        <p:spPr>
          <a:xfrm>
            <a:off x="2712613" y="2709862"/>
            <a:ext cx="4987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Undergraduate Researcher, equally contributing first author  </a:t>
            </a:r>
          </a:p>
        </p:txBody>
      </p:sp>
    </p:spTree>
    <p:extLst>
      <p:ext uri="{BB962C8B-B14F-4D97-AF65-F5344CB8AC3E}">
        <p14:creationId xmlns:p14="http://schemas.microsoft.com/office/powerpoint/2010/main" val="4026320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1297A-0557-BCE0-A566-0F5562C3A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Publications with undergraduates	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64D4FC-A152-6C3D-4223-1BFDEFD1F4D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67250" y="1036668"/>
            <a:ext cx="8209500" cy="3396862"/>
          </a:xfrm>
        </p:spPr>
        <p:txBody>
          <a:bodyPr/>
          <a:lstStyle/>
          <a:p>
            <a:r>
              <a:rPr lang="en-US" b="1" dirty="0"/>
              <a:t>Lab philosophy</a:t>
            </a:r>
            <a:r>
              <a:rPr lang="en-US" dirty="0"/>
              <a:t>: treat undergraduate researchers as adults</a:t>
            </a:r>
            <a:br>
              <a:rPr lang="en-US" dirty="0"/>
            </a:br>
            <a:r>
              <a:rPr lang="en-US" dirty="0"/>
              <a:t> 	</a:t>
            </a:r>
          </a:p>
          <a:p>
            <a:r>
              <a:rPr lang="en-US" b="1" dirty="0"/>
              <a:t>Definition of success</a:t>
            </a:r>
            <a:r>
              <a:rPr lang="en-US" dirty="0"/>
              <a:t>: making UGs published authors in original research</a:t>
            </a:r>
            <a:br>
              <a:rPr lang="en-US" dirty="0"/>
            </a:br>
            <a:r>
              <a:rPr lang="en-US" i="1" dirty="0"/>
              <a:t>		This helps tremendously with graduate school prospects</a:t>
            </a:r>
          </a:p>
          <a:p>
            <a:r>
              <a:rPr lang="en-US" b="1" dirty="0"/>
              <a:t>By the numbers</a:t>
            </a:r>
            <a:r>
              <a:rPr lang="en-US" dirty="0"/>
              <a:t>:</a:t>
            </a:r>
          </a:p>
          <a:p>
            <a:pPr lvl="2"/>
            <a:r>
              <a:rPr lang="en-US" b="1" dirty="0"/>
              <a:t>8 papers in top venues </a:t>
            </a:r>
            <a:r>
              <a:rPr lang="en-US" dirty="0"/>
              <a:t>with undergraduates in the last 2 years </a:t>
            </a:r>
          </a:p>
          <a:p>
            <a:pPr lvl="2"/>
            <a:r>
              <a:rPr lang="en-US" i="1" dirty="0"/>
              <a:t>Pubs: Nature Communications (x3), International Electron Devices Meeting (x3), (Nature) Communications Physics (x1)</a:t>
            </a:r>
          </a:p>
          <a:p>
            <a:pPr lvl="2"/>
            <a:r>
              <a:rPr lang="en-US" i="1" dirty="0"/>
              <a:t>2 </a:t>
            </a:r>
            <a:r>
              <a:rPr lang="en-US" b="1" i="1" u="sng" dirty="0"/>
              <a:t>first author</a:t>
            </a:r>
            <a:r>
              <a:rPr lang="en-US" i="1" dirty="0"/>
              <a:t> UGs </a:t>
            </a:r>
            <a:r>
              <a:rPr lang="en-US" i="1" dirty="0">
                <a:sym typeface="Wingdings" pitchFamily="2" charset="2"/>
              </a:rPr>
              <a:t> generally a much, much higher bar achieved only by ~1-5%</a:t>
            </a:r>
          </a:p>
          <a:p>
            <a:pPr lvl="2"/>
            <a:r>
              <a:rPr lang="en-US" i="1" dirty="0">
                <a:sym typeface="Wingdings" pitchFamily="2" charset="2"/>
              </a:rPr>
              <a:t>2 Semiconductor Research Corporation Undergraduate Fellows  </a:t>
            </a:r>
            <a:br>
              <a:rPr lang="en-US" i="1" dirty="0">
                <a:sym typeface="Wingdings" pitchFamily="2" charset="2"/>
              </a:rPr>
            </a:br>
            <a:endParaRPr lang="en-US" i="1" dirty="0">
              <a:sym typeface="Wingdings" pitchFamily="2" charset="2"/>
            </a:endParaRPr>
          </a:p>
          <a:p>
            <a:pPr marL="425450" indent="-285750"/>
            <a:r>
              <a:rPr lang="en-US" i="1" dirty="0">
                <a:sym typeface="Wingdings" pitchFamily="2" charset="2"/>
              </a:rPr>
              <a:t> Our </a:t>
            </a:r>
            <a:r>
              <a:rPr lang="en-US" dirty="0">
                <a:sym typeface="Wingdings" pitchFamily="2" charset="2"/>
              </a:rPr>
              <a:t>UG alumni are well-placed: </a:t>
            </a:r>
            <a:r>
              <a:rPr lang="en-US" b="1" dirty="0">
                <a:sym typeface="Wingdings" pitchFamily="2" charset="2"/>
              </a:rPr>
              <a:t>Stanford</a:t>
            </a:r>
            <a:r>
              <a:rPr lang="en-US" dirty="0">
                <a:sym typeface="Wingdings" pitchFamily="2" charset="2"/>
              </a:rPr>
              <a:t>, </a:t>
            </a:r>
            <a:r>
              <a:rPr lang="en-US" b="1" dirty="0">
                <a:sym typeface="Wingdings" pitchFamily="2" charset="2"/>
              </a:rPr>
              <a:t>UPenn</a:t>
            </a:r>
            <a:r>
              <a:rPr lang="en-US" dirty="0">
                <a:sym typeface="Wingdings" pitchFamily="2" charset="2"/>
              </a:rPr>
              <a:t>, </a:t>
            </a:r>
            <a:r>
              <a:rPr lang="en-US" b="1" dirty="0">
                <a:sym typeface="Wingdings" pitchFamily="2" charset="2"/>
              </a:rPr>
              <a:t>UT Austin</a:t>
            </a:r>
            <a:r>
              <a:rPr lang="en-US" dirty="0">
                <a:sym typeface="Wingdings" pitchFamily="2" charset="2"/>
              </a:rPr>
              <a:t>, </a:t>
            </a:r>
            <a:r>
              <a:rPr lang="en-US" b="1" dirty="0">
                <a:sym typeface="Wingdings" pitchFamily="2" charset="2"/>
              </a:rPr>
              <a:t>Columbia</a:t>
            </a:r>
            <a:r>
              <a:rPr lang="en-US" dirty="0">
                <a:sym typeface="Wingdings" pitchFamily="2" charset="2"/>
              </a:rPr>
              <a:t>, </a:t>
            </a:r>
            <a:r>
              <a:rPr lang="en-US" b="1" dirty="0">
                <a:sym typeface="Wingdings" pitchFamily="2" charset="2"/>
              </a:rPr>
              <a:t>UCSB</a:t>
            </a:r>
            <a:r>
              <a:rPr lang="en-US" dirty="0">
                <a:sym typeface="Wingdings" pitchFamily="2" charset="2"/>
              </a:rPr>
              <a:t>, </a:t>
            </a:r>
            <a:r>
              <a:rPr lang="en-US" b="1" dirty="0" err="1">
                <a:sym typeface="Wingdings" pitchFamily="2" charset="2"/>
              </a:rPr>
              <a:t>Carneige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b="1" dirty="0">
                <a:sym typeface="Wingdings" pitchFamily="2" charset="2"/>
              </a:rPr>
              <a:t>Mellon</a:t>
            </a:r>
            <a:r>
              <a:rPr lang="en-US" dirty="0">
                <a:sym typeface="Wingdings" pitchFamily="2" charset="2"/>
              </a:rPr>
              <a:t>, </a:t>
            </a:r>
            <a:r>
              <a:rPr lang="en-US" b="1" dirty="0">
                <a:sym typeface="Wingdings" pitchFamily="2" charset="2"/>
              </a:rPr>
              <a:t>UCLA, including NSF Fellows </a:t>
            </a:r>
            <a:endParaRPr lang="en-US" b="1" i="1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07964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9"/>
          <p:cNvSpPr txBox="1">
            <a:spLocks noGrp="1"/>
          </p:cNvSpPr>
          <p:nvPr>
            <p:ph type="title"/>
          </p:nvPr>
        </p:nvSpPr>
        <p:spPr>
          <a:xfrm>
            <a:off x="394852" y="273844"/>
            <a:ext cx="8330100" cy="349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Undergraduate Responsibilities Examples</a:t>
            </a:r>
            <a:endParaRPr/>
          </a:p>
        </p:txBody>
      </p:sp>
      <p:sp>
        <p:nvSpPr>
          <p:cNvPr id="203" name="Google Shape;203;p39"/>
          <p:cNvSpPr txBox="1">
            <a:spLocks noGrp="1"/>
          </p:cNvSpPr>
          <p:nvPr>
            <p:ph type="body" idx="2"/>
          </p:nvPr>
        </p:nvSpPr>
        <p:spPr>
          <a:xfrm>
            <a:off x="546787" y="788378"/>
            <a:ext cx="7885625" cy="36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Undergraduates are </a:t>
            </a:r>
            <a:r>
              <a:rPr lang="en-US" i="1" dirty="0"/>
              <a:t>paired </a:t>
            </a:r>
            <a:r>
              <a:rPr lang="en-US" dirty="0"/>
              <a:t>with graduate students as soon as they join OPUS </a:t>
            </a:r>
            <a:endParaRPr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We believe in small steps and </a:t>
            </a:r>
            <a:r>
              <a:rPr lang="en" i="1" dirty="0"/>
              <a:t>phase transitions (i.e., large qualitative changes after repeated application of small steps)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i="1" dirty="0"/>
              <a:t>We do </a:t>
            </a:r>
            <a:r>
              <a:rPr lang="en" b="1" i="1" u="sng" dirty="0"/>
              <a:t>NOT</a:t>
            </a:r>
            <a:r>
              <a:rPr lang="en" b="1" i="1" dirty="0"/>
              <a:t> </a:t>
            </a:r>
            <a:r>
              <a:rPr lang="en" dirty="0"/>
              <a:t>go after UG researchers</a:t>
            </a:r>
            <a:r>
              <a:rPr lang="en" b="1" dirty="0"/>
              <a:t>: </a:t>
            </a:r>
            <a:r>
              <a:rPr lang="en" dirty="0"/>
              <a:t>about 60-70% early members silently drop, we understand, UG life is not easy. 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 Easy to join, hard to stick </a:t>
            </a:r>
            <a:endParaRPr dirty="0"/>
          </a:p>
        </p:txBody>
      </p:sp>
      <p:pic>
        <p:nvPicPr>
          <p:cNvPr id="204" name="Google Shape;20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9650" y="4156227"/>
            <a:ext cx="637525" cy="63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3649" y="4246755"/>
            <a:ext cx="637527" cy="439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6480" y="23380"/>
            <a:ext cx="637526" cy="63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0"/>
          <p:cNvSpPr txBox="1">
            <a:spLocks noGrp="1"/>
          </p:cNvSpPr>
          <p:nvPr>
            <p:ph type="title"/>
          </p:nvPr>
        </p:nvSpPr>
        <p:spPr>
          <a:xfrm>
            <a:off x="394852" y="273844"/>
            <a:ext cx="8330100" cy="349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Expectations</a:t>
            </a:r>
            <a:endParaRPr/>
          </a:p>
        </p:txBody>
      </p:sp>
      <p:sp>
        <p:nvSpPr>
          <p:cNvPr id="212" name="Google Shape;212;p40"/>
          <p:cNvSpPr txBox="1">
            <a:spLocks noGrp="1"/>
          </p:cNvSpPr>
          <p:nvPr>
            <p:ph type="body" idx="2"/>
          </p:nvPr>
        </p:nvSpPr>
        <p:spPr>
          <a:xfrm>
            <a:off x="515425" y="950150"/>
            <a:ext cx="3370200" cy="36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Nunito Sans"/>
                <a:ea typeface="Nunito Sans"/>
                <a:cs typeface="Nunito Sans"/>
                <a:sym typeface="Nunito Sans"/>
              </a:rPr>
              <a:t>Time Commitment</a:t>
            </a:r>
            <a:r>
              <a:rPr lang="en" dirty="0"/>
              <a:t>: </a:t>
            </a:r>
            <a:r>
              <a:rPr lang="en-US" dirty="0"/>
              <a:t>We generally avoid from giving exact time commitments: 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No substitute for hard work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Research is a nonlinear exercise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Key is genuine </a:t>
            </a:r>
            <a:r>
              <a:rPr lang="en-US" b="1" i="1" dirty="0"/>
              <a:t>commitment. </a:t>
            </a:r>
            <a:endParaRPr lang="en-US" i="1" dirty="0"/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13" name="Google Shape;21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9650" y="4156227"/>
            <a:ext cx="637525" cy="63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3649" y="4246755"/>
            <a:ext cx="637527" cy="439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6480" y="23380"/>
            <a:ext cx="637526" cy="63752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40"/>
          <p:cNvSpPr txBox="1"/>
          <p:nvPr/>
        </p:nvSpPr>
        <p:spPr>
          <a:xfrm>
            <a:off x="4080212" y="807036"/>
            <a:ext cx="3598200" cy="40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Nunito Sans"/>
                <a:ea typeface="Nunito Sans"/>
                <a:cs typeface="Nunito Sans"/>
                <a:sym typeface="Nunito Sans"/>
              </a:rPr>
              <a:t>General Timeline</a:t>
            </a:r>
            <a:r>
              <a:rPr lang="en" sz="1800" dirty="0">
                <a:latin typeface="Nunito Sans Light"/>
                <a:ea typeface="Nunito Sans Light"/>
                <a:cs typeface="Nunito Sans Light"/>
                <a:sym typeface="Nunito Sans Light"/>
              </a:rPr>
              <a:t>: </a:t>
            </a:r>
            <a:r>
              <a:rPr lang="en" sz="1800" b="1" dirty="0">
                <a:latin typeface="Nunito Sans Light"/>
                <a:ea typeface="Nunito Sans Light"/>
                <a:cs typeface="Nunito Sans Light"/>
                <a:sym typeface="Nunito Sans Light"/>
              </a:rPr>
              <a:t>Undergraduates never work in a vacuum in OPUS – however, if they start consuming graduate student volunteer time without contributing meaningfully in return, we do not pursue them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C Santa Barbara Theme">
  <a:themeElements>
    <a:clrScheme name="UC Santa Barbara">
      <a:dk1>
        <a:srgbClr val="3D4952"/>
      </a:dk1>
      <a:lt1>
        <a:srgbClr val="FFFFFF"/>
      </a:lt1>
      <a:dk2>
        <a:srgbClr val="003660"/>
      </a:dk2>
      <a:lt2>
        <a:srgbClr val="FEBC11"/>
      </a:lt2>
      <a:accent1>
        <a:srgbClr val="047C91"/>
      </a:accent1>
      <a:accent2>
        <a:srgbClr val="798D38"/>
      </a:accent2>
      <a:accent3>
        <a:srgbClr val="09847A"/>
      </a:accent3>
      <a:accent4>
        <a:srgbClr val="EF5645"/>
      </a:accent4>
      <a:accent5>
        <a:srgbClr val="9CBEBE"/>
      </a:accent5>
      <a:accent6>
        <a:srgbClr val="DCD6CC"/>
      </a:accent6>
      <a:hlink>
        <a:srgbClr val="07518C"/>
      </a:hlink>
      <a:folHlink>
        <a:srgbClr val="A1AFB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537</Words>
  <Application>Microsoft Macintosh PowerPoint</Application>
  <PresentationFormat>On-screen Show (16:9)</PresentationFormat>
  <Paragraphs>60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Century Gothic</vt:lpstr>
      <vt:lpstr>Calibri</vt:lpstr>
      <vt:lpstr>Wingdings</vt:lpstr>
      <vt:lpstr>Nunito Sans</vt:lpstr>
      <vt:lpstr>Nunito Sans Medium</vt:lpstr>
      <vt:lpstr>Arial</vt:lpstr>
      <vt:lpstr>Nunito Sans ExtraBold</vt:lpstr>
      <vt:lpstr>Nunito Sans Light</vt:lpstr>
      <vt:lpstr>Nunito Sans SemiBold</vt:lpstr>
      <vt:lpstr>Simple Light</vt:lpstr>
      <vt:lpstr>UC Santa Barbara Theme</vt:lpstr>
      <vt:lpstr>Undergraduate Research Seminar Series</vt:lpstr>
      <vt:lpstr>Lab Overview</vt:lpstr>
      <vt:lpstr>Recent Works: Quantum vs Probabilistic Comp.</vt:lpstr>
      <vt:lpstr>Recent Works:  AI for probabilistic computing</vt:lpstr>
      <vt:lpstr>Recent Works:  Nanodevices for energy-efficiency</vt:lpstr>
      <vt:lpstr>Recent Works:  Combinatorial optimization with dedicated probabilistic computers</vt:lpstr>
      <vt:lpstr>Publications with undergraduates </vt:lpstr>
      <vt:lpstr>Undergraduate Responsibilities Examples</vt:lpstr>
      <vt:lpstr>Expectations</vt:lpstr>
      <vt:lpstr>What Constitutes Success? </vt:lpstr>
      <vt:lpstr>Open Positions</vt:lpstr>
      <vt:lpstr>Resident Alumni </vt:lpstr>
      <vt:lpstr>Q &amp; 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Kerem  Camsari</cp:lastModifiedBy>
  <cp:revision>10</cp:revision>
  <dcterms:modified xsi:type="dcterms:W3CDTF">2025-10-21T18:09:45Z</dcterms:modified>
</cp:coreProperties>
</file>